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81" r:id="rId5"/>
    <p:sldId id="294" r:id="rId6"/>
    <p:sldId id="279" r:id="rId7"/>
    <p:sldId id="293" r:id="rId8"/>
    <p:sldId id="259" r:id="rId9"/>
    <p:sldId id="260" r:id="rId10"/>
    <p:sldId id="261" r:id="rId11"/>
    <p:sldId id="263" r:id="rId12"/>
    <p:sldId id="295" r:id="rId13"/>
    <p:sldId id="296" r:id="rId14"/>
    <p:sldId id="297" r:id="rId15"/>
    <p:sldId id="28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E9639D4-E3E2-4D34-9284-5A2195B3D0D7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9" autoAdjust="0"/>
    <p:restoredTop sz="94879" autoAdjust="0"/>
  </p:normalViewPr>
  <p:slideViewPr>
    <p:cSldViewPr snapToGrid="0">
      <p:cViewPr varScale="1">
        <p:scale>
          <a:sx n="45" d="100"/>
          <a:sy n="45" d="100"/>
        </p:scale>
        <p:origin x="48" y="2064"/>
      </p:cViewPr>
      <p:guideLst/>
    </p:cSldViewPr>
  </p:slideViewPr>
  <p:outlineViewPr>
    <p:cViewPr>
      <p:scale>
        <a:sx n="33" d="100"/>
        <a:sy n="33" d="100"/>
      </p:scale>
      <p:origin x="0" y="-403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57"/>
    </p:cViewPr>
  </p:sorterViewPr>
  <p:notesViewPr>
    <p:cSldViewPr snapToGrid="0">
      <p:cViewPr>
        <p:scale>
          <a:sx n="1" d="2"/>
          <a:sy n="1" d="2"/>
        </p:scale>
        <p:origin x="3480" y="5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976AB79-C677-3DB7-78CF-9305D58614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3AB137-CEA6-0244-F12B-1ECC21172D0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C994AA-C437-4EF4-8BEF-0B832D7FA420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68EC96-C6CC-F2AF-D90F-143F4D20A0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F8EC8D-EF88-0275-F75C-A789924433B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757874-EF65-4B61-B062-40C932C81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0278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4FE048-FAD0-D943-9A17-3C4CB7633182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247812-3409-784D-BAE7-ABE53735D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030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B01F79-5333-3469-A608-D505D14ACC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FEE5B9-17C3-B14C-D5DE-3FC128E0E8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CDF42E-6F6F-EB3A-FCD9-1F8FF817C3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CD92F0-ABC4-7BCD-CBD9-35DEDE7F71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247812-3409-784D-BAE7-ABE53735D5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1233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247812-3409-784D-BAE7-ABE53735D5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7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6F3BC-A6DE-BCDB-291A-1B60D5EA51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0A9DC0-340C-BA96-AD67-E5380915FA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439483A-68BD-A2E1-E94F-BA4BA5973A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4DAD19-764D-A54B-8D40-6C167DF3BF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247812-3409-784D-BAE7-ABE53735D59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651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39BED4-0946-C3E3-A6E7-3BC2277D14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85B738-1E4C-FFD3-4867-6388CF551D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D3F1B7-6B03-BFDE-B5A7-E0F02F0FF2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FF5A55-69D9-D2E3-C3EF-897B6B6F73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247812-3409-784D-BAE7-ABE53735D59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1929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13A821-0FB0-903B-4D39-A6B7B7EA55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375F98-9F3F-11FD-D958-59B4DD7D18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B0B1DAF-FB31-AE42-CC61-B809233E94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E45E02-BC86-F152-5DD7-7F9A5A7545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247812-3409-784D-BAE7-ABE53735D59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839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B89D39-D923-680A-0289-F05D0ECC29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FF4AE6-E164-540F-A13D-7075E52005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635F4D-32AD-8126-9E20-C366BECA1A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F9EA1B-9AA5-95A6-29EF-DED41A5AFF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247812-3409-784D-BAE7-ABE53735D59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54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A7F58C7-D277-8F14-F024-4B41D20D05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E8C189B-2E00-67DA-E342-3440F5EBB4C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286000"/>
            <a:ext cx="9144000" cy="2286000"/>
          </a:xfrm>
        </p:spPr>
        <p:txBody>
          <a:bodyPr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424675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760"/>
            <a:ext cx="10515600" cy="1325563"/>
          </a:xfrm>
        </p:spPr>
        <p:txBody>
          <a:bodyPr anchor="ctr" anchorCtr="0">
            <a:noAutofit/>
          </a:bodyPr>
          <a:lstStyle>
            <a:lvl1pPr algn="ctr"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Content Placeholder 10">
            <a:extLst>
              <a:ext uri="{FF2B5EF4-FFF2-40B4-BE49-F238E27FC236}">
                <a16:creationId xmlns:a16="http://schemas.microsoft.com/office/drawing/2014/main" id="{A524C1E0-92FE-D7D2-83A7-46D29A83887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1790329"/>
            <a:ext cx="5134335" cy="4113054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427E0367-8E38-8905-DC9A-D0C376A591A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219464" y="1790329"/>
            <a:ext cx="5134335" cy="4113054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3D847DE-29F2-8ABB-1718-34BED4F377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03963"/>
            <a:ext cx="12192000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03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ctr" anchorCtr="0">
            <a:noAutofit/>
          </a:bodyPr>
          <a:lstStyle>
            <a:lvl1pPr algn="ctr"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0CEAFE70-86D3-8690-31CA-F9A1FBA494D0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613186" y="2107800"/>
            <a:ext cx="10965628" cy="392019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6EB0F-63C8-5F75-A333-3413A9DC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DE333-25B4-E092-1CC4-C3D20BA2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AF200-E81F-A326-0EDB-4B93C71D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099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76EE6F3F-63EB-5C0E-2307-3B7CBBA1C37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62437" y="400485"/>
            <a:ext cx="9467127" cy="2527911"/>
          </a:xfrm>
        </p:spPr>
        <p:txBody>
          <a:bodyPr anchor="b">
            <a:noAutofit/>
          </a:bodyPr>
          <a:lstStyle>
            <a:lvl1pPr algn="ctr">
              <a:spcBef>
                <a:spcPts val="1000"/>
              </a:spcBef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12DA517-30B0-BC62-0422-F995FB9189E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2075" y="3738622"/>
            <a:ext cx="9467850" cy="2527911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2pPr>
            <a:lvl3pPr marL="914400" indent="0" algn="ctr"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3pPr>
            <a:lvl4pPr marL="1371600" indent="0" algn="ctr"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4pPr>
            <a:lvl5pPr marL="1828800" indent="0" algn="ctr"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162967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62816" y="457200"/>
            <a:ext cx="4837176" cy="1993392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B8CBAD6-FC79-B2BB-0B67-26429A6D4C8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28882" y="0"/>
            <a:ext cx="6115050" cy="6858000"/>
          </a:xfrm>
          <a:prstGeom prst="parallelogram">
            <a:avLst/>
          </a:prstGeom>
          <a:ln>
            <a:noFill/>
          </a:ln>
        </p:spPr>
        <p:txBody>
          <a:bodyPr tIns="0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2710C-A212-1B12-06CD-FA2A14F89D6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562818" y="2752344"/>
            <a:ext cx="4837174" cy="3136392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50000"/>
              </a:lnSpc>
              <a:spcBef>
                <a:spcPts val="1000"/>
              </a:spcBef>
              <a:buNone/>
              <a:defRPr sz="1800" cap="all" spc="300" baseline="0"/>
            </a:lvl1pPr>
            <a:lvl2pPr marL="457200" indent="0">
              <a:lnSpc>
                <a:spcPct val="150000"/>
              </a:lnSpc>
              <a:spcBef>
                <a:spcPts val="1000"/>
              </a:spcBef>
              <a:buNone/>
              <a:defRPr sz="1800" cap="all" spc="300" baseline="0"/>
            </a:lvl2pPr>
            <a:lvl3pPr marL="914400" indent="0">
              <a:lnSpc>
                <a:spcPct val="150000"/>
              </a:lnSpc>
              <a:spcBef>
                <a:spcPts val="1000"/>
              </a:spcBef>
              <a:buNone/>
              <a:defRPr sz="1800" cap="all" spc="300" baseline="0"/>
            </a:lvl3pPr>
            <a:lvl4pPr marL="1371600" indent="0">
              <a:lnSpc>
                <a:spcPct val="150000"/>
              </a:lnSpc>
              <a:spcBef>
                <a:spcPts val="1000"/>
              </a:spcBef>
              <a:buNone/>
              <a:defRPr sz="1800" cap="all" spc="300" baseline="0"/>
            </a:lvl4pPr>
            <a:lvl5pPr marL="1828800" indent="0">
              <a:lnSpc>
                <a:spcPct val="150000"/>
              </a:lnSpc>
              <a:spcBef>
                <a:spcPts val="1000"/>
              </a:spcBef>
              <a:buNone/>
              <a:defRPr sz="1800" cap="all" spc="300" baseline="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4796A3-781D-5244-DAB8-2D6EE0AC3B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2817" y="6303963"/>
            <a:ext cx="3014980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3880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7600" y="762000"/>
            <a:ext cx="5066250" cy="2900680"/>
          </a:xfrm>
        </p:spPr>
        <p:txBody>
          <a:bodyPr anchor="b">
            <a:noAutofit/>
          </a:bodyPr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2836803-D9E6-3DF1-3B90-1E7E677CC7B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 flipH="1">
            <a:off x="6086167" y="-22225"/>
            <a:ext cx="6080760" cy="6902450"/>
          </a:xfrm>
          <a:prstGeom prst="parallelogram">
            <a:avLst/>
          </a:prstGeom>
          <a:ln>
            <a:noFill/>
          </a:ln>
        </p:spPr>
        <p:txBody>
          <a:bodyPr lIns="0" tIns="0">
            <a:normAutofit/>
          </a:bodyPr>
          <a:lstStyle>
            <a:lvl1pPr marL="0" indent="0" algn="l">
              <a:buNone/>
              <a:defRPr sz="2000"/>
            </a:lvl1pPr>
          </a:lstStyle>
          <a:p>
            <a:r>
              <a:rPr lang="en-US" dirty="0"/>
              <a:t>Click icon to add image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17600" y="4145280"/>
            <a:ext cx="5066250" cy="690880"/>
          </a:xfr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lin ang="10200000" scaled="0"/>
            <a:tileRect/>
          </a:gradFill>
        </p:spPr>
        <p:txBody>
          <a:bodyPr anchor="ctr">
            <a:normAutofit/>
          </a:bodyPr>
          <a:lstStyle>
            <a:lvl1pPr marL="0" indent="0" algn="ctr">
              <a:buNone/>
              <a:defRPr sz="240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924186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2425" y="466344"/>
            <a:ext cx="6241651" cy="1710354"/>
          </a:xfrm>
        </p:spPr>
        <p:txBody>
          <a:bodyPr bIns="0" anchor="ctr" anchorCtr="0">
            <a:no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11A5385-FB23-93A8-2B8F-9887244244D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287838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2710C-A212-1B12-06CD-FA2A14F89D6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242426" y="2286000"/>
            <a:ext cx="6241650" cy="3474720"/>
          </a:xfrm>
        </p:spPr>
        <p:txBody>
          <a:bodyPr>
            <a:normAutofit/>
          </a:bodyPr>
          <a:lstStyle>
            <a:lvl1pPr marL="2286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/>
            </a:lvl1pPr>
            <a:lvl2pPr marL="2286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/>
            </a:lvl2pPr>
            <a:lvl3pPr marL="2286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/>
            </a:lvl3pPr>
            <a:lvl4pPr marL="2286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/>
            </a:lvl4pPr>
            <a:lvl5pPr marL="2286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0E25A87-9155-9E07-878F-CEC0B137C2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91586" y="6303963"/>
            <a:ext cx="4287186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894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43000"/>
            <a:ext cx="9144000" cy="2286000"/>
          </a:xfrm>
        </p:spPr>
        <p:txBody>
          <a:bodyPr anchor="b">
            <a:no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835198"/>
            <a:ext cx="9144000" cy="683219"/>
          </a:xfrm>
          <a:gradFill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path path="circle">
              <a:fillToRect l="100000" t="100000"/>
            </a:path>
          </a:gradFill>
        </p:spPr>
        <p:txBody>
          <a:bodyPr anchor="ctr">
            <a:normAutofit/>
          </a:bodyPr>
          <a:lstStyle>
            <a:lvl1pPr marL="0" indent="0" algn="ctr">
              <a:buNone/>
              <a:defRPr sz="2400" cap="all" spc="3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563727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9577E27-B60E-C6DD-BAAF-5CCC3D59E5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03963"/>
            <a:ext cx="12192000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760"/>
            <a:ext cx="10515600" cy="1325880"/>
          </a:xfrm>
        </p:spPr>
        <p:txBody>
          <a:bodyPr anchor="ctr" anchorCtr="0">
            <a:noAutofit/>
          </a:bodyPr>
          <a:lstStyle>
            <a:lvl1pPr algn="ctr"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Content Placeholder 10">
            <a:extLst>
              <a:ext uri="{FF2B5EF4-FFF2-40B4-BE49-F238E27FC236}">
                <a16:creationId xmlns:a16="http://schemas.microsoft.com/office/drawing/2014/main" id="{964CA031-27E0-D0AA-1451-A904CCF234F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199" y="2024781"/>
            <a:ext cx="5212079" cy="4137189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0">
            <a:extLst>
              <a:ext uri="{FF2B5EF4-FFF2-40B4-BE49-F238E27FC236}">
                <a16:creationId xmlns:a16="http://schemas.microsoft.com/office/drawing/2014/main" id="{81FE0D7D-86B7-CCD2-A7A1-70E95846B5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459795" y="2024780"/>
            <a:ext cx="4894006" cy="4137189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290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760"/>
            <a:ext cx="10515600" cy="1325880"/>
          </a:xfrm>
        </p:spPr>
        <p:txBody>
          <a:bodyPr anchor="ctr" anchorCtr="0">
            <a:noAutofit/>
          </a:bodyPr>
          <a:lstStyle>
            <a:lvl1pPr algn="ctr"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D2DE411-9D7C-15AE-0B59-F26B2BF8C52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2024781"/>
            <a:ext cx="2878394" cy="4137189"/>
          </a:xfrm>
        </p:spPr>
        <p:txBody>
          <a:bodyPr>
            <a:normAutofit/>
          </a:bodyPr>
          <a:lstStyle>
            <a:lvl1pPr marL="342900" indent="-3429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+mj-lt"/>
              <a:buAutoNum type="arabicPeriod"/>
              <a:defRPr sz="1800">
                <a:latin typeface="+mn-lt"/>
              </a:defRPr>
            </a:lvl1pPr>
            <a:lvl2pPr marL="800100" indent="-3429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+mj-lt"/>
              <a:buAutoNum type="alphaLcPeriod"/>
              <a:defRPr sz="1800">
                <a:latin typeface="+mn-lt"/>
              </a:defRPr>
            </a:lvl2pPr>
            <a:lvl3pPr marL="1257300" indent="-3429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+mj-lt"/>
              <a:buAutoNum type="arabicParenR"/>
              <a:defRPr sz="1800">
                <a:latin typeface="+mn-lt"/>
              </a:defRPr>
            </a:lvl3pPr>
            <a:lvl4pPr marL="1714500" indent="-3429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+mj-lt"/>
              <a:buAutoNum type="alphaLcParenR"/>
              <a:defRPr sz="1800">
                <a:latin typeface="+mn-lt"/>
              </a:defRPr>
            </a:lvl4pPr>
            <a:lvl5pPr marL="2057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60FEDE7C-502F-ECFE-4136-E99206849C2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459795" y="2024780"/>
            <a:ext cx="4894006" cy="4137189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852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48056"/>
            <a:ext cx="6172200" cy="1581912"/>
          </a:xfrm>
        </p:spPr>
        <p:txBody>
          <a:bodyPr anchor="b" anchorCtr="0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5F30E2A0-23EF-51B1-8ABD-00429EEA06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257063"/>
            <a:ext cx="4894006" cy="3904906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F15552F-C66B-341F-2D37-0389710BA5E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500938" y="-22225"/>
            <a:ext cx="4714875" cy="688022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8DCC6D-8B88-7BE0-7240-F743AE09EC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93814" y="6303963"/>
            <a:ext cx="4287186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38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760"/>
            <a:ext cx="10515600" cy="1325563"/>
          </a:xfrm>
        </p:spPr>
        <p:txBody>
          <a:bodyPr anchor="ctr" anchorCtr="0">
            <a:noAutofit/>
          </a:bodyPr>
          <a:lstStyle>
            <a:lvl1pPr algn="ctr"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9C3ED3BF-FF6B-07FA-72C4-F6102A8558A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96074" y="2106591"/>
            <a:ext cx="2067045" cy="3633787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6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4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4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2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423FEB60-8FB5-7F10-EDD7-8AB4B3139EF6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3483980" y="2106591"/>
            <a:ext cx="7869820" cy="4016713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15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D97564-C310-6E8C-8689-CE18881B4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AD99FA-26D9-873B-BE7F-26FEC5C233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9819E-0266-97DD-DFD1-BAAA06AE32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D8061D-18C3-4F4F-85EF-561633F58754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FD19C9-01CE-9E2A-CDA5-C15940F055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801085-7B28-048D-E3D3-9C3614268D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934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0" r:id="rId2"/>
    <p:sldLayoutId id="2147483659" r:id="rId3"/>
    <p:sldLayoutId id="2147483650" r:id="rId4"/>
    <p:sldLayoutId id="2147483649" r:id="rId5"/>
    <p:sldLayoutId id="2147483662" r:id="rId6"/>
    <p:sldLayoutId id="2147483663" r:id="rId7"/>
    <p:sldLayoutId id="2147483652" r:id="rId8"/>
    <p:sldLayoutId id="2147483666" r:id="rId9"/>
    <p:sldLayoutId id="2147483664" r:id="rId10"/>
    <p:sldLayoutId id="2147483665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all" spc="3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7" descr="abstract image">
            <a:extLst>
              <a:ext uri="{FF2B5EF4-FFF2-40B4-BE49-F238E27FC236}">
                <a16:creationId xmlns:a16="http://schemas.microsoft.com/office/drawing/2014/main" id="{782ED2F6-AFB3-9199-3999-2B5E4BAF242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alphaModFix amt="52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F20A922B-22EC-7FD8-FA8C-2FFAC558B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86000"/>
            <a:ext cx="9144000" cy="2286000"/>
          </a:xfrm>
        </p:spPr>
        <p:txBody>
          <a:bodyPr/>
          <a:lstStyle/>
          <a:p>
            <a:r>
              <a:rPr lang="en-US" dirty="0"/>
              <a:t>TEAM 3 – SCRUM 4</a:t>
            </a:r>
            <a:br>
              <a:rPr lang="en-US" dirty="0"/>
            </a:br>
            <a:r>
              <a:rPr lang="en-US" dirty="0"/>
              <a:t>JAVA WEB APP AND SOAP</a:t>
            </a:r>
            <a:br>
              <a:rPr lang="en-US" dirty="0"/>
            </a:br>
            <a:r>
              <a:rPr lang="en-US" dirty="0"/>
              <a:t>WEB SERVICES</a:t>
            </a:r>
          </a:p>
        </p:txBody>
      </p:sp>
    </p:spTree>
    <p:extLst>
      <p:ext uri="{BB962C8B-B14F-4D97-AF65-F5344CB8AC3E}">
        <p14:creationId xmlns:p14="http://schemas.microsoft.com/office/powerpoint/2010/main" val="639264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4EFF5-693E-AAF0-7205-B3AA7046F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D1DAB-F8BA-5B86-F9FF-37BB3AF23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880"/>
          </a:xfrm>
        </p:spPr>
        <p:txBody>
          <a:bodyPr anchor="ctr">
            <a:normAutofit/>
          </a:bodyPr>
          <a:lstStyle/>
          <a:p>
            <a:r>
              <a:rPr lang="en-US" dirty="0"/>
              <a:t>Before invoking </a:t>
            </a:r>
            <a:r>
              <a:rPr lang="en-US" dirty="0" err="1"/>
              <a:t>createpiano</a:t>
            </a:r>
            <a:r>
              <a:rPr lang="en-US" dirty="0"/>
              <a:t>() method of </a:t>
            </a:r>
            <a:r>
              <a:rPr lang="en-US" dirty="0" err="1"/>
              <a:t>api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46713-23BA-18F2-DEAA-7BBE7ABD124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23522" y="1929207"/>
            <a:ext cx="5212079" cy="4137189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Filled out model, manufacturer, and price inputs.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Getting ready to send request to the </a:t>
            </a:r>
            <a:r>
              <a:rPr lang="en-US" sz="2800" dirty="0" err="1"/>
              <a:t>createPiano</a:t>
            </a:r>
            <a:r>
              <a:rPr lang="en-US" sz="2800" dirty="0"/>
              <a:t>() method.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3A67E8-81AE-A73B-E972-084522358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03963"/>
            <a:ext cx="12192000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6" name="Content Placeholder 1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2570E48C-22C1-15BC-2AA3-78E9A1C7A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0278" y="1929207"/>
            <a:ext cx="5918200" cy="4019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827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A84FCC-F7BE-1E5A-0E40-BA5F78E577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BD1E5-537A-6DAD-FA47-AB0E3D48E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880"/>
          </a:xfrm>
        </p:spPr>
        <p:txBody>
          <a:bodyPr anchor="ctr">
            <a:normAutofit/>
          </a:bodyPr>
          <a:lstStyle/>
          <a:p>
            <a:r>
              <a:rPr lang="en-US" dirty="0"/>
              <a:t>After invoking </a:t>
            </a:r>
            <a:r>
              <a:rPr lang="en-US" dirty="0" err="1"/>
              <a:t>createpiano</a:t>
            </a:r>
            <a:r>
              <a:rPr lang="en-US" dirty="0"/>
              <a:t>() method of </a:t>
            </a:r>
            <a:r>
              <a:rPr lang="en-US" dirty="0" err="1"/>
              <a:t>api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F945E6-0190-C16A-4F75-31DC498AB23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23522" y="1929207"/>
            <a:ext cx="5212079" cy="4137189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SOAP request sent successfully to the service.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Service returned a Piano object with correct values.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Model, Manufacturer, and Price displayed properly in the result.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1F6B4F-6BDC-1B13-AC58-2DF50A2C13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03963"/>
            <a:ext cx="12192000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4" name="Content Placeholder 5" descr="A screenshot of a computer&#10;&#10;AI-generated content may be incorrect.">
            <a:extLst>
              <a:ext uri="{FF2B5EF4-FFF2-40B4-BE49-F238E27FC236}">
                <a16:creationId xmlns:a16="http://schemas.microsoft.com/office/drawing/2014/main" id="{A84CB7FC-F866-EE1A-2CAE-369EF3314A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929207"/>
            <a:ext cx="5639701" cy="3455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316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11" descr="A close up of dots&#10;">
            <a:extLst>
              <a:ext uri="{FF2B5EF4-FFF2-40B4-BE49-F238E27FC236}">
                <a16:creationId xmlns:a16="http://schemas.microsoft.com/office/drawing/2014/main" id="{030E03B4-DAB0-F43D-4B1C-C54F75E621A1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4AB1CD4B-2C7F-1593-8E69-B7450F3DC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436" y="2999852"/>
            <a:ext cx="9467127" cy="858296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184472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FDB166-D973-0D9C-02D5-5D77997D8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EAA96-515C-0609-9703-F2BCDF18D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880"/>
          </a:xfrm>
          <a:noFill/>
        </p:spPr>
        <p:txBody>
          <a:bodyPr anchor="ctr"/>
          <a:lstStyle/>
          <a:p>
            <a:r>
              <a:rPr lang="en-US" dirty="0"/>
              <a:t>Team3_scrum4 piano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14B32-125A-6FB4-1FB8-DA8ABED9849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199" y="2024781"/>
            <a:ext cx="5212079" cy="1836019"/>
          </a:xfrm>
          <a:noFill/>
        </p:spPr>
        <p:txBody>
          <a:bodyPr>
            <a:normAutofit/>
          </a:bodyPr>
          <a:lstStyle/>
          <a:p>
            <a:pPr algn="ctr"/>
            <a:r>
              <a:rPr lang="en-US" sz="2400" b="1" u="sng" dirty="0"/>
              <a:t>Scrum Team Members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Jason Nelson (Scrum Master)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Mario Montes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Jacob Jorgensen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08014F-02C8-3FF3-945F-F7998DE13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03963"/>
            <a:ext cx="12192000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DB108CD-78C3-830C-09D7-DEC9CED32959}"/>
              </a:ext>
            </a:extLst>
          </p:cNvPr>
          <p:cNvSpPr txBox="1">
            <a:spLocks/>
          </p:cNvSpPr>
          <p:nvPr/>
        </p:nvSpPr>
        <p:spPr>
          <a:xfrm>
            <a:off x="6141724" y="2024781"/>
            <a:ext cx="5212079" cy="1683619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572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u="sng" dirty="0"/>
              <a:t>Project Goal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Build a Java-based Web App and a SOAP Web Service to create Piano objects.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9FBA907-12E7-EF6B-3766-5FAE43DA41E0}"/>
              </a:ext>
            </a:extLst>
          </p:cNvPr>
          <p:cNvSpPr txBox="1">
            <a:spLocks/>
          </p:cNvSpPr>
          <p:nvPr/>
        </p:nvSpPr>
        <p:spPr>
          <a:xfrm>
            <a:off x="3444238" y="4164372"/>
            <a:ext cx="5212079" cy="1836019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572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u="sng" dirty="0"/>
              <a:t>Technologies Used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Java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JSP / HTML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XML / SOAP WEB SERVICES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IBM WEBSPHERE SERVER</a:t>
            </a:r>
          </a:p>
        </p:txBody>
      </p:sp>
    </p:spTree>
    <p:extLst>
      <p:ext uri="{BB962C8B-B14F-4D97-AF65-F5344CB8AC3E}">
        <p14:creationId xmlns:p14="http://schemas.microsoft.com/office/powerpoint/2010/main" val="127523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9874B-BCA9-8420-1595-EDD1865A0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880"/>
          </a:xfrm>
          <a:noFill/>
        </p:spPr>
        <p:txBody>
          <a:bodyPr anchor="ctr"/>
          <a:lstStyle/>
          <a:p>
            <a:r>
              <a:rPr lang="en-US" dirty="0"/>
              <a:t>Team3_Piano.java – Piano data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5FD2B-E3E5-1C2B-0151-21F216B14A3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199" y="2024781"/>
            <a:ext cx="5212079" cy="4137189"/>
          </a:xfrm>
          <a:noFill/>
        </p:spPr>
        <p:txBody>
          <a:bodyPr>
            <a:normAutofit lnSpcReduction="10000"/>
          </a:bodyPr>
          <a:lstStyle/>
          <a:p>
            <a:r>
              <a:rPr lang="en-US" dirty="0"/>
              <a:t>Stores piano details: model, manufacturer, and price.</a:t>
            </a:r>
          </a:p>
          <a:p>
            <a:endParaRPr lang="en-US" dirty="0"/>
          </a:p>
          <a:p>
            <a:r>
              <a:rPr lang="en-US" dirty="0"/>
              <a:t>It’s just a simple container for data.</a:t>
            </a:r>
          </a:p>
          <a:p>
            <a:endParaRPr lang="en-US" dirty="0"/>
          </a:p>
          <a:p>
            <a:r>
              <a:rPr lang="en-US" dirty="0"/>
              <a:t>Key Features: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private properties: </a:t>
            </a:r>
            <a:r>
              <a:rPr lang="en-US" b="1" dirty="0"/>
              <a:t>model, manufacturer, price.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constructors: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dirty="0"/>
              <a:t>Empty constructor (sets default values).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dirty="0"/>
              <a:t>Full constructor (sets all three fields).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dirty="0"/>
              <a:t>Getters and Setters for each property.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AA2678-D2AD-6101-2A00-2289475AE8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03963"/>
            <a:ext cx="12192000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01E1816-A7F0-2B86-715A-5927759491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0278" y="1691640"/>
            <a:ext cx="5744377" cy="3982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159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AA37F4-A34D-F597-4705-193E3FB800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5C2D4-B7B4-C572-ADBE-5ADD1DF3C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772" y="365760"/>
            <a:ext cx="10956455" cy="1325880"/>
          </a:xfrm>
          <a:noFill/>
        </p:spPr>
        <p:txBody>
          <a:bodyPr anchor="ctr"/>
          <a:lstStyle/>
          <a:p>
            <a:r>
              <a:rPr lang="en-US" dirty="0"/>
              <a:t>Team3_Piano_API.java – Piano Web Service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F44FD-F0A1-E75F-3DF2-443E3A75FD4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199" y="2024781"/>
            <a:ext cx="5212079" cy="4137189"/>
          </a:xfrm>
          <a:noFill/>
        </p:spPr>
        <p:txBody>
          <a:bodyPr>
            <a:normAutofit lnSpcReduction="10000"/>
          </a:bodyPr>
          <a:lstStyle/>
          <a:p>
            <a:r>
              <a:rPr lang="en-US" dirty="0"/>
              <a:t>Creates a Piano object when users send input.</a:t>
            </a:r>
          </a:p>
          <a:p>
            <a:r>
              <a:rPr lang="en-US" dirty="0"/>
              <a:t>Key Features: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Marked with </a:t>
            </a:r>
            <a:r>
              <a:rPr lang="en-US" b="1" dirty="0"/>
              <a:t>@WebService</a:t>
            </a:r>
            <a:r>
              <a:rPr lang="en-US" dirty="0"/>
              <a:t>: means it can be called by other programs (SOAP).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Has a </a:t>
            </a:r>
            <a:r>
              <a:rPr lang="en-US" b="1" dirty="0" err="1"/>
              <a:t>createPiano</a:t>
            </a:r>
            <a:r>
              <a:rPr lang="en-US" b="1" dirty="0"/>
              <a:t>()</a:t>
            </a:r>
            <a:r>
              <a:rPr lang="en-US" dirty="0"/>
              <a:t> method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dirty="0"/>
              <a:t>Takes </a:t>
            </a:r>
            <a:r>
              <a:rPr lang="en-US" b="1" dirty="0"/>
              <a:t>model, manufacturer, and price</a:t>
            </a:r>
            <a:r>
              <a:rPr lang="en-US" dirty="0"/>
              <a:t> as inputs.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dirty="0"/>
              <a:t>Builds and returns a </a:t>
            </a:r>
            <a:r>
              <a:rPr lang="en-US" b="1" dirty="0"/>
              <a:t>Team3_Piano</a:t>
            </a:r>
            <a:r>
              <a:rPr lang="en-US" dirty="0"/>
              <a:t> object.</a:t>
            </a:r>
          </a:p>
          <a:p>
            <a:pPr lvl="1" indent="0">
              <a:buNone/>
            </a:pPr>
            <a:r>
              <a:rPr lang="en-US" dirty="0"/>
              <a:t>Each input is labeled with </a:t>
            </a:r>
            <a:r>
              <a:rPr lang="en-US" b="1" dirty="0"/>
              <a:t>@WebParam(name=“…”)</a:t>
            </a:r>
            <a:r>
              <a:rPr lang="en-US" dirty="0"/>
              <a:t> to match what users see.</a:t>
            </a:r>
          </a:p>
          <a:p>
            <a:pPr lvl="1" indent="0">
              <a:buNone/>
            </a:pPr>
            <a:r>
              <a:rPr lang="en-US" dirty="0"/>
              <a:t>Keeps everything simple and focused on just creating Piano objects.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B0F904-4FF0-5B07-8FA0-344839329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03963"/>
            <a:ext cx="12192000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D2227F-AC83-BB2F-C844-61C3051D67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9062" y="2024781"/>
            <a:ext cx="5125165" cy="2905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260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229DD-2451-ABC6-9FFC-009C9C6E9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Web Content: </a:t>
            </a:r>
            <a:r>
              <a:rPr lang="en-US" dirty="0" err="1"/>
              <a:t>HTMl</a:t>
            </a:r>
            <a:r>
              <a:rPr lang="en-US" dirty="0"/>
              <a:t> Page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47B561F9-BD5D-69A2-51FB-F9A9DDBBC6D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838200" y="1790329"/>
            <a:ext cx="5134335" cy="411305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Sets up a web form with inputs for piano model, piano manufacturer, and piano price.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Passes those values to the team3_piano.jsp file to generate a piano object.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9E4ADC4-D15C-5E6D-53DE-9B411B1F29B0}"/>
              </a:ext>
            </a:extLst>
          </p:cNvPr>
          <p:cNvPicPr>
            <a:picLocks noGrp="1" noChangeAspect="1"/>
          </p:cNvPicPr>
          <p:nvPr>
            <p:ph sz="quarter" idx="16"/>
          </p:nvPr>
        </p:nvPicPr>
        <p:blipFill>
          <a:blip r:embed="rId2"/>
          <a:srcRect l="1688" r="46820" b="2"/>
          <a:stretch/>
        </p:blipFill>
        <p:spPr>
          <a:xfrm>
            <a:off x="6219464" y="1790329"/>
            <a:ext cx="5134335" cy="4113054"/>
          </a:xfrm>
          <a:noFill/>
        </p:spPr>
      </p:pic>
    </p:spTree>
    <p:extLst>
      <p:ext uri="{BB962C8B-B14F-4D97-AF65-F5344CB8AC3E}">
        <p14:creationId xmlns:p14="http://schemas.microsoft.com/office/powerpoint/2010/main" val="1744252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85BA8-5342-4C0C-9083-3664B753E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Web Content: java page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3645CD1-00BC-9688-E5B2-252C8E770A8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838200" y="1790329"/>
            <a:ext cx="5134335" cy="411305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Receives the model, manufacturer, and price from the get request using </a:t>
            </a:r>
            <a:r>
              <a:rPr lang="en-US" dirty="0" err="1"/>
              <a:t>request.getparameter</a:t>
            </a:r>
            <a:r>
              <a:rPr lang="en-US" dirty="0"/>
              <a:t>()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Creates a new </a:t>
            </a:r>
            <a:r>
              <a:rPr lang="en-US" dirty="0" err="1"/>
              <a:t>api</a:t>
            </a:r>
            <a:r>
              <a:rPr lang="en-US" dirty="0"/>
              <a:t> object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Creates a new piano object by calling the </a:t>
            </a:r>
            <a:r>
              <a:rPr lang="en-US" dirty="0" err="1"/>
              <a:t>api’s</a:t>
            </a:r>
            <a:r>
              <a:rPr lang="en-US" dirty="0"/>
              <a:t> </a:t>
            </a:r>
            <a:r>
              <a:rPr lang="en-US" dirty="0" err="1"/>
              <a:t>createPiano</a:t>
            </a:r>
            <a:r>
              <a:rPr lang="en-US" dirty="0"/>
              <a:t>() method and passing all 3 values into it.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Then displays the html page using the piano’s get methods to populate the list items.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B600E98-50AC-4CD6-880D-C05803861347}"/>
              </a:ext>
            </a:extLst>
          </p:cNvPr>
          <p:cNvPicPr>
            <a:picLocks noGrp="1" noChangeAspect="1"/>
          </p:cNvPicPr>
          <p:nvPr>
            <p:ph sz="quarter" idx="16"/>
          </p:nvPr>
        </p:nvPicPr>
        <p:blipFill>
          <a:blip r:embed="rId2"/>
          <a:srcRect r="41017" b="-1"/>
          <a:stretch/>
        </p:blipFill>
        <p:spPr>
          <a:xfrm>
            <a:off x="6219464" y="1790329"/>
            <a:ext cx="5134335" cy="4113054"/>
          </a:xfrm>
          <a:noFill/>
        </p:spPr>
      </p:pic>
    </p:spTree>
    <p:extLst>
      <p:ext uri="{BB962C8B-B14F-4D97-AF65-F5344CB8AC3E}">
        <p14:creationId xmlns:p14="http://schemas.microsoft.com/office/powerpoint/2010/main" val="3489262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343F9-8510-2FFC-ECFD-135D97196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880"/>
          </a:xfrm>
        </p:spPr>
        <p:txBody>
          <a:bodyPr anchor="ctr">
            <a:normAutofit/>
          </a:bodyPr>
          <a:lstStyle/>
          <a:p>
            <a:r>
              <a:rPr lang="en-US"/>
              <a:t>HTML before get request </a:t>
            </a:r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25C8649-2485-CDA2-B80C-A5182BDF3EAD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2"/>
          <a:stretch>
            <a:fillRect/>
          </a:stretch>
        </p:blipFill>
        <p:spPr>
          <a:xfrm>
            <a:off x="1241493" y="1636660"/>
            <a:ext cx="9431221" cy="4456252"/>
          </a:xfrm>
          <a:noFill/>
        </p:spPr>
      </p:pic>
    </p:spTree>
    <p:extLst>
      <p:ext uri="{BB962C8B-B14F-4D97-AF65-F5344CB8AC3E}">
        <p14:creationId xmlns:p14="http://schemas.microsoft.com/office/powerpoint/2010/main" val="502362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23E9A4-0750-04E4-1E60-EA554A7D4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40FE5-1608-4F61-42D8-4772CA880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880"/>
          </a:xfrm>
        </p:spPr>
        <p:txBody>
          <a:bodyPr anchor="ctr">
            <a:normAutofit/>
          </a:bodyPr>
          <a:lstStyle/>
          <a:p>
            <a:r>
              <a:rPr lang="en-US" dirty="0"/>
              <a:t>Java page after get request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9F013F-3F4E-B0CC-4273-525239C549C4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3EDE416-073B-B8A5-12E1-665635194D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9106" y="1442234"/>
            <a:ext cx="9853788" cy="483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569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B33532-91C1-EE6F-ED8B-69F535B02D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B5DE4-AE52-566D-F62A-F56B162B8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880"/>
          </a:xfrm>
        </p:spPr>
        <p:txBody>
          <a:bodyPr anchor="ctr">
            <a:normAutofit/>
          </a:bodyPr>
          <a:lstStyle/>
          <a:p>
            <a:r>
              <a:rPr lang="en-US" dirty="0"/>
              <a:t>After successfully creating soap web service test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B7FFC-D93C-7EAF-0DC0-60D34831FC8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199" y="2024781"/>
            <a:ext cx="5212079" cy="4137189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Service operations loaded successfully: </a:t>
            </a:r>
            <a:r>
              <a:rPr lang="en-US" sz="2800" b="1" dirty="0" err="1"/>
              <a:t>createPiano</a:t>
            </a:r>
            <a:r>
              <a:rPr lang="en-US" sz="2800" dirty="0"/>
              <a:t> is ready.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Endpoint URL shows where the service is running.</a:t>
            </a:r>
          </a:p>
        </p:txBody>
      </p:sp>
      <p:pic>
        <p:nvPicPr>
          <p:cNvPr id="4" name="Content Placeholder 5" descr="A screenshot of a computer">
            <a:extLst>
              <a:ext uri="{FF2B5EF4-FFF2-40B4-BE49-F238E27FC236}">
                <a16:creationId xmlns:a16="http://schemas.microsoft.com/office/drawing/2014/main" id="{2A5D9665-1E78-F7E8-8558-6D2E70A623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843" b="2"/>
          <a:stretch/>
        </p:blipFill>
        <p:spPr>
          <a:xfrm>
            <a:off x="6459795" y="2024780"/>
            <a:ext cx="4894006" cy="4137189"/>
          </a:xfrm>
          <a:prstGeom prst="rect">
            <a:avLst/>
          </a:prstGeom>
          <a:noFill/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CC9559F-A12B-1E3F-9FB6-E800B3A96E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03963"/>
            <a:ext cx="12192000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53058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Tech presentation">
      <a:dk1>
        <a:srgbClr val="000000"/>
      </a:dk1>
      <a:lt1>
        <a:srgbClr val="FFFFFF"/>
      </a:lt1>
      <a:dk2>
        <a:srgbClr val="435369"/>
      </a:dk2>
      <a:lt2>
        <a:srgbClr val="E8E8E8"/>
      </a:lt2>
      <a:accent1>
        <a:srgbClr val="A53F51"/>
      </a:accent1>
      <a:accent2>
        <a:srgbClr val="E89756"/>
      </a:accent2>
      <a:accent3>
        <a:srgbClr val="2F3342"/>
      </a:accent3>
      <a:accent4>
        <a:srgbClr val="2B2052"/>
      </a:accent4>
      <a:accent5>
        <a:srgbClr val="00023A"/>
      </a:accent5>
      <a:accent6>
        <a:srgbClr val="7E7E7E"/>
      </a:accent6>
      <a:hlink>
        <a:srgbClr val="467886"/>
      </a:hlink>
      <a:folHlink>
        <a:srgbClr val="96607D"/>
      </a:folHlink>
    </a:clrScheme>
    <a:fontScheme name="Custom 99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M55661986_wac_CP_V19" id="{030227AD-26D8-46F7-B412-6532AF4DDFEA}" vid="{787E6F9C-FC70-455D-8D81-5DEDA8A08F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5C2645A-E767-4D7E-984D-234E531E455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5F2A2379-DD35-4769-BFD6-4857D72F80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F048343-1EA9-44C3-883E-652FAAF0713E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Tech presentation</Template>
  <TotalTime>26</TotalTime>
  <Words>430</Words>
  <Application>Microsoft Office PowerPoint</Application>
  <PresentationFormat>Widescreen</PresentationFormat>
  <Paragraphs>64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Arial</vt:lpstr>
      <vt:lpstr>Calibri</vt:lpstr>
      <vt:lpstr>Calibri Light</vt:lpstr>
      <vt:lpstr>Wingdings</vt:lpstr>
      <vt:lpstr>Custom</vt:lpstr>
      <vt:lpstr>TEAM 3 – SCRUM 4 JAVA WEB APP AND SOAP WEB SERVICES</vt:lpstr>
      <vt:lpstr>Team3_scrum4 piano project</vt:lpstr>
      <vt:lpstr>Team3_Piano.java – Piano data class</vt:lpstr>
      <vt:lpstr>Team3_Piano_API.java – Piano Web Service class</vt:lpstr>
      <vt:lpstr>Web Content: HTMl Page</vt:lpstr>
      <vt:lpstr>Web Content: java page</vt:lpstr>
      <vt:lpstr>HTML before get request </vt:lpstr>
      <vt:lpstr>Java page after get request </vt:lpstr>
      <vt:lpstr>After successfully creating soap web service test client</vt:lpstr>
      <vt:lpstr>Before invoking createpiano() method of api</vt:lpstr>
      <vt:lpstr>After invoking createpiano() method of api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Nelson, Jason R</dc:creator>
  <cp:lastModifiedBy>Nelson, Jason R</cp:lastModifiedBy>
  <cp:revision>21</cp:revision>
  <dcterms:created xsi:type="dcterms:W3CDTF">2025-04-26T19:07:46Z</dcterms:created>
  <dcterms:modified xsi:type="dcterms:W3CDTF">2025-04-26T22:18:24Z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